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2"/>
  </p:notesMasterIdLst>
  <p:handoutMasterIdLst>
    <p:handoutMasterId r:id="rId83"/>
  </p:handoutMasterIdLst>
  <p:sldIdLst>
    <p:sldId id="264" r:id="rId3"/>
    <p:sldId id="289" r:id="rId4"/>
    <p:sldId id="291" r:id="rId5"/>
    <p:sldId id="309" r:id="rId6"/>
    <p:sldId id="294" r:id="rId7"/>
    <p:sldId id="295" r:id="rId8"/>
    <p:sldId id="296" r:id="rId9"/>
    <p:sldId id="297" r:id="rId10"/>
    <p:sldId id="298" r:id="rId11"/>
    <p:sldId id="305" r:id="rId12"/>
    <p:sldId id="313" r:id="rId13"/>
    <p:sldId id="315" r:id="rId14"/>
    <p:sldId id="316" r:id="rId15"/>
    <p:sldId id="317" r:id="rId16"/>
    <p:sldId id="322" r:id="rId17"/>
    <p:sldId id="323" r:id="rId18"/>
    <p:sldId id="347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5" r:id="rId28"/>
    <p:sldId id="387" r:id="rId29"/>
    <p:sldId id="388" r:id="rId30"/>
    <p:sldId id="389" r:id="rId31"/>
    <p:sldId id="390" r:id="rId32"/>
    <p:sldId id="391" r:id="rId33"/>
    <p:sldId id="392" r:id="rId34"/>
    <p:sldId id="336" r:id="rId35"/>
    <p:sldId id="337" r:id="rId36"/>
    <p:sldId id="338" r:id="rId37"/>
    <p:sldId id="340" r:id="rId38"/>
    <p:sldId id="343" r:id="rId39"/>
    <p:sldId id="348" r:id="rId40"/>
    <p:sldId id="349" r:id="rId41"/>
    <p:sldId id="351" r:id="rId42"/>
    <p:sldId id="353" r:id="rId43"/>
    <p:sldId id="350" r:id="rId44"/>
    <p:sldId id="354" r:id="rId45"/>
    <p:sldId id="355" r:id="rId46"/>
    <p:sldId id="356" r:id="rId47"/>
    <p:sldId id="357" r:id="rId48"/>
    <p:sldId id="358" r:id="rId49"/>
    <p:sldId id="359" r:id="rId50"/>
    <p:sldId id="361" r:id="rId51"/>
    <p:sldId id="362" r:id="rId52"/>
    <p:sldId id="363" r:id="rId53"/>
    <p:sldId id="379" r:id="rId54"/>
    <p:sldId id="380" r:id="rId55"/>
    <p:sldId id="381" r:id="rId56"/>
    <p:sldId id="382" r:id="rId57"/>
    <p:sldId id="383" r:id="rId58"/>
    <p:sldId id="364" r:id="rId59"/>
    <p:sldId id="384" r:id="rId60"/>
    <p:sldId id="365" r:id="rId61"/>
    <p:sldId id="366" r:id="rId62"/>
    <p:sldId id="367" r:id="rId63"/>
    <p:sldId id="368" r:id="rId64"/>
    <p:sldId id="369" r:id="rId65"/>
    <p:sldId id="352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93" r:id="rId76"/>
    <p:sldId id="385" r:id="rId77"/>
    <p:sldId id="386" r:id="rId78"/>
    <p:sldId id="346" r:id="rId79"/>
    <p:sldId id="302" r:id="rId80"/>
    <p:sldId id="284" r:id="rId81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7" autoAdjust="0"/>
    <p:restoredTop sz="93675" autoAdjust="0"/>
  </p:normalViewPr>
  <p:slideViewPr>
    <p:cSldViewPr showGuides="1">
      <p:cViewPr varScale="1">
        <p:scale>
          <a:sx n="176" d="100"/>
          <a:sy n="176" d="100"/>
        </p:scale>
        <p:origin x="216" y="280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7/18/18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7/18/18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7/18/18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7/18/18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7/18/18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7/18/18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7/18/18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7/18/18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7/18/18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7/18/18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7/18/18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7/18/18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Clínica de pronunciación: </a:t>
            </a:r>
            <a:r>
              <a:rPr lang="es-ES_tradnl" smtClean="0"/>
              <a:t/>
            </a:r>
            <a:br>
              <a:rPr lang="es-ES_tradnl" smtClean="0"/>
            </a:br>
            <a:r>
              <a:rPr lang="es-ES_tradnl" smtClean="0"/>
              <a:t>Sesión 3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Dirigida por:</a:t>
            </a:r>
          </a:p>
          <a:p>
            <a:r>
              <a:rPr lang="es-ES_tradnl" dirty="0" err="1" smtClean="0"/>
              <a:t>Armin</a:t>
            </a:r>
            <a:r>
              <a:rPr lang="es-ES_tradnl" dirty="0" smtClean="0"/>
              <a:t> </a:t>
            </a:r>
            <a:r>
              <a:rPr lang="es-ES_tradnl" dirty="0" err="1" smtClean="0"/>
              <a:t>Schwegler</a:t>
            </a:r>
            <a:r>
              <a:rPr lang="es-ES_tradnl" dirty="0" smtClean="0"/>
              <a:t>, Joseph </a:t>
            </a:r>
            <a:r>
              <a:rPr lang="es-ES_tradnl" dirty="0" smtClean="0"/>
              <a:t>Casillas y </a:t>
            </a:r>
            <a:endParaRPr lang="es-ES_tradnl" dirty="0" smtClean="0"/>
          </a:p>
          <a:p>
            <a:r>
              <a:rPr lang="es-ES_tradnl" dirty="0" smtClean="0"/>
              <a:t>Margarita </a:t>
            </a:r>
            <a:r>
              <a:rPr lang="es-ES_tradnl" dirty="0"/>
              <a:t>Muñoz</a:t>
            </a:r>
          </a:p>
          <a:p>
            <a:r>
              <a:rPr lang="es-ES_tradnl" dirty="0" err="1" smtClean="0"/>
              <a:t>Middlebury</a:t>
            </a:r>
            <a:r>
              <a:rPr lang="es-ES_tradnl" dirty="0" smtClean="0"/>
              <a:t> </a:t>
            </a:r>
            <a:r>
              <a:rPr lang="es-ES_tradnl" dirty="0" err="1" smtClean="0"/>
              <a:t>College</a:t>
            </a:r>
            <a:r>
              <a:rPr lang="es-ES_tradnl" dirty="0" smtClean="0"/>
              <a:t> - </a:t>
            </a:r>
            <a:r>
              <a:rPr lang="es-ES_tradnl" dirty="0" smtClean="0"/>
              <a:t>2018</a:t>
            </a:r>
            <a:endParaRPr lang="es-ES_tradnl" dirty="0"/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 smtClean="0"/>
          </a:p>
          <a:p>
            <a:pPr algn="r"/>
            <a:endParaRPr lang="es-ES_tradnl" dirty="0" smtClean="0"/>
          </a:p>
          <a:p>
            <a:pPr algn="r"/>
            <a:r>
              <a:rPr lang="es-ES_tradnl" dirty="0" smtClean="0"/>
              <a:t>Jueves: </a:t>
            </a:r>
            <a:r>
              <a:rPr lang="es-ES_tradnl" dirty="0" smtClean="0"/>
              <a:t>4:00-4:45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3422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52487" y="-7615"/>
            <a:ext cx="2652713" cy="57239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síl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públ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 dirty="0" err="1">
                <a:latin typeface="Arial Black" charset="0"/>
              </a:rPr>
              <a:t>plico</a:t>
            </a:r>
            <a:r>
              <a:rPr lang="en-US" sz="40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tercer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recto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c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 dirty="0">
                <a:latin typeface="Arial Black" charset="0"/>
              </a:rPr>
              <a:t>mid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62600" y="-1900"/>
            <a:ext cx="2590800" cy="5723988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torc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 dirty="0" err="1">
                <a:latin typeface="Arial Black" charset="0"/>
              </a:rPr>
              <a:t>scrib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méd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ncero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lágr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m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stillo</a:t>
            </a:r>
            <a:endParaRPr lang="en-US" sz="4000" dirty="0">
              <a:latin typeface="Arial Black" charset="0"/>
            </a:endParaRPr>
          </a:p>
        </p:txBody>
      </p:sp>
      <p:pic>
        <p:nvPicPr>
          <p:cNvPr id="10" name="Picture 9" descr="tens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0988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2800" y="19372"/>
            <a:ext cx="5791200" cy="5687988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d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v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 dirty="0" err="1">
                <a:latin typeface="Arial Black" charset="0"/>
              </a:rPr>
              <a:t>rtido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f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ntást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últim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ment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 dirty="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repúbl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Marí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</p:txBody>
      </p:sp>
      <p:pic>
        <p:nvPicPr>
          <p:cNvPr id="5" name="Picture 4" descr="schw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2247900" cy="22479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980440" y="22479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863217" y="19431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8800" dirty="0" err="1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c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í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006217" y="107442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5520817" y="20955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9" grpId="0" build="p" autoUpdateAnimBg="0" advAuto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333500"/>
            <a:ext cx="4912828" cy="353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Algunas estrategias </a:t>
            </a:r>
          </a:p>
          <a:p>
            <a:pPr algn="ctr"/>
            <a:r>
              <a:rPr lang="es-ES_tradnl" sz="5000" dirty="0" smtClean="0"/>
              <a:t>para mejorar la pronunciación</a:t>
            </a:r>
            <a:endParaRPr lang="es-ES_tradnl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705100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33036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3" name="Picture 2" descr="schwa_happ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28" y="3695700"/>
            <a:ext cx="2686972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sp>
        <p:nvSpPr>
          <p:cNvPr id="6" name="Rectangle 5"/>
          <p:cNvSpPr/>
          <p:nvPr/>
        </p:nvSpPr>
        <p:spPr>
          <a:xfrm>
            <a:off x="269905" y="2723971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7462" y="37719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30452" y="4552771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959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rial Black"/>
                <a:cs typeface="Arial Black"/>
              </a:rPr>
              <a:t>/</a:t>
            </a:r>
            <a:r>
              <a:rPr lang="en-US" sz="6600" dirty="0" err="1">
                <a:latin typeface="Arial Black"/>
                <a:cs typeface="Arial Black"/>
              </a:rPr>
              <a:t>p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t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k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/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30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90" y="9525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8790" y="23241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8790" y="37597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895600" y="1638300"/>
            <a:ext cx="2362200" cy="1828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6424" y="8763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424" y="22479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66424" y="36835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4462" y="8763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4462" y="22479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04462" y="36835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nglés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24391" y="2247900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0591" y="3695700"/>
            <a:ext cx="7325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968165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FFFFFF"/>
                </a:solidFill>
              </a:rPr>
              <a:t>Una</a:t>
            </a:r>
            <a:r>
              <a:rPr lang="en-US" sz="6600" dirty="0" smtClean="0">
                <a:solidFill>
                  <a:srgbClr val="FFFFFF"/>
                </a:solidFill>
              </a:rPr>
              <a:t> nota </a:t>
            </a:r>
            <a:r>
              <a:rPr lang="en-US" sz="6600" dirty="0" err="1" smtClean="0">
                <a:solidFill>
                  <a:srgbClr val="FFFFFF"/>
                </a:solidFill>
              </a:rPr>
              <a:t>acerca</a:t>
            </a:r>
            <a:r>
              <a:rPr lang="en-US" sz="6600" dirty="0" smtClean="0">
                <a:solidFill>
                  <a:srgbClr val="FFFFFF"/>
                </a:solidFill>
              </a:rPr>
              <a:t> de la 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</a:rPr>
              <a:t>“t”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 smtClean="0"/>
              <a:t>inglés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alveolar.</a:t>
            </a:r>
            <a:endParaRPr lang="en-US" sz="5000" dirty="0"/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640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Una</a:t>
            </a:r>
            <a:r>
              <a:rPr lang="en-US" sz="6600" dirty="0" smtClean="0"/>
              <a:t> nota </a:t>
            </a:r>
            <a:r>
              <a:rPr lang="en-US" sz="6600" dirty="0" err="1" smtClean="0"/>
              <a:t>acerca</a:t>
            </a:r>
            <a:r>
              <a:rPr lang="en-US" sz="6600" dirty="0" smtClean="0"/>
              <a:t> de la </a:t>
            </a:r>
          </a:p>
          <a:p>
            <a:pPr algn="ctr"/>
            <a:r>
              <a:rPr lang="en-US" sz="6600" dirty="0" smtClean="0"/>
              <a:t>“t”</a:t>
            </a:r>
            <a:endParaRPr lang="en-US" sz="6600" dirty="0"/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/>
              <a:t>e</a:t>
            </a:r>
            <a:r>
              <a:rPr lang="en-US" sz="5000" dirty="0" err="1" smtClean="0"/>
              <a:t>spañol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</a:t>
            </a:r>
            <a:r>
              <a:rPr lang="en-US" sz="5000" b="1" u="sng" dirty="0" smtClean="0">
                <a:solidFill>
                  <a:srgbClr val="FF0000"/>
                </a:solidFill>
              </a:rPr>
              <a:t>dental</a:t>
            </a:r>
            <a:r>
              <a:rPr lang="en-US" sz="5000" dirty="0" smtClean="0"/>
              <a:t>.</a:t>
            </a:r>
            <a:endParaRPr lang="en-US" sz="5000" dirty="0"/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25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Compara</a:t>
            </a:r>
            <a:r>
              <a:rPr lang="en-US" sz="6600" dirty="0" smtClean="0"/>
              <a:t>…</a:t>
            </a:r>
            <a:endParaRPr lang="en-US" sz="6600" dirty="0"/>
          </a:p>
        </p:txBody>
      </p:sp>
      <p:pic>
        <p:nvPicPr>
          <p:cNvPr id="3" name="Picture 2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14500"/>
            <a:ext cx="4495800" cy="3161652"/>
          </a:xfrm>
          <a:prstGeom prst="rect">
            <a:avLst/>
          </a:prstGeom>
        </p:spPr>
      </p:pic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0700"/>
            <a:ext cx="4211130" cy="300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3394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5932994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348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  ¿Qué es una </a:t>
            </a:r>
            <a:r>
              <a:rPr lang="es-ES_tradnl" sz="6600" dirty="0" err="1" smtClean="0"/>
              <a:t>schwa</a:t>
            </a:r>
            <a:r>
              <a:rPr lang="es-ES_tradnl" sz="6600" dirty="0" smtClean="0"/>
              <a:t>?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844105"/>
            <a:ext cx="5791200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rgbClr val="2C00FB"/>
                </a:solidFill>
                <a:latin typeface="Arial Black" charset="0"/>
              </a:rPr>
              <a:t>= </a:t>
            </a:r>
            <a:r>
              <a:rPr lang="en-US" sz="3400" dirty="0" err="1" smtClean="0">
                <a:solidFill>
                  <a:srgbClr val="2C00FB"/>
                </a:solidFill>
                <a:latin typeface="Arial Black" charset="0"/>
              </a:rPr>
              <a:t>sonido</a:t>
            </a:r>
            <a:endParaRPr lang="en-US" sz="3400" dirty="0">
              <a:solidFill>
                <a:srgbClr val="2C00FB"/>
              </a:solidFill>
              <a:latin typeface="Arial Black" charset="0"/>
            </a:endParaRPr>
          </a:p>
          <a:p>
            <a:pPr algn="ctr"/>
            <a:r>
              <a:rPr lang="en-US" sz="5000" dirty="0" smtClean="0">
                <a:solidFill>
                  <a:srgbClr val="FF0000"/>
                </a:solidFill>
                <a:latin typeface="Arial Black" charset="0"/>
              </a:rPr>
              <a:t>INACENTUADO</a:t>
            </a: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7835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1266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0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taco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72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1200" y="205704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3790771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26480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72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8598"/>
            <a:ext cx="9144000" cy="4411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6600" dirty="0" err="1" smtClean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ino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2980" y="3924300"/>
            <a:ext cx="2509020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 smtClean="0">
                <a:latin typeface="Arial Black"/>
                <a:cs typeface="Arial Black"/>
              </a:rPr>
              <a:t> /</a:t>
            </a:r>
            <a:r>
              <a:rPr lang="en-US" sz="9600" dirty="0" smtClean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 smtClean="0">
                <a:solidFill>
                  <a:srgbClr val="000000"/>
                </a:solidFill>
                <a:latin typeface="Arial Black"/>
                <a:cs typeface="Arial Black"/>
              </a:rPr>
              <a:t>/ </a:t>
            </a:r>
            <a:endParaRPr lang="en-US" sz="9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2667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200400" y="2781300"/>
            <a:ext cx="685800" cy="619542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3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4400" y="1136863"/>
            <a:ext cx="6629400" cy="431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5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104900"/>
            <a:ext cx="8458200" cy="414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4212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La asimilación</a:t>
            </a:r>
            <a:endParaRPr lang="es-ES_tradnl" sz="6600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“b, d, g”</a:t>
            </a:r>
            <a:endParaRPr lang="es-ES_tradnl" sz="5000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“s, z”</a:t>
            </a:r>
            <a:endParaRPr lang="es-ES_tradnl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Primera parte</a:t>
            </a:r>
            <a:endParaRPr lang="es-ES_tradnl" sz="66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3314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“b, d, g”</a:t>
            </a:r>
            <a:endParaRPr lang="es-ES_tradnl" sz="6600" dirty="0"/>
          </a:p>
        </p:txBody>
      </p:sp>
    </p:spTree>
    <p:extLst>
      <p:ext uri="{BB962C8B-B14F-4D97-AF65-F5344CB8AC3E}">
        <p14:creationId xmlns:p14="http://schemas.microsoft.com/office/powerpoint/2010/main" val="35924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72154"/>
              </p:ext>
            </p:extLst>
          </p:nvPr>
        </p:nvGraphicFramePr>
        <p:xfrm>
          <a:off x="228600" y="1031166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[b]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“b”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[β]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20503"/>
              </p:ext>
            </p:extLst>
          </p:nvPr>
        </p:nvGraphicFramePr>
        <p:xfrm>
          <a:off x="28956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[d]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“d”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ð</a:t>
                      </a:r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0370"/>
              </p:ext>
            </p:extLst>
          </p:nvPr>
        </p:nvGraphicFramePr>
        <p:xfrm>
          <a:off x="54864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[g]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“g”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ɣ</a:t>
                      </a:r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581524" y="14859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524" y="20955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818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18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confundi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67100"/>
            <a:ext cx="2438400" cy="2023508"/>
          </a:xfrm>
          <a:prstGeom prst="rect">
            <a:avLst/>
          </a:prstGeom>
        </p:spPr>
      </p:pic>
      <p:pic>
        <p:nvPicPr>
          <p:cNvPr id="12" name="Picture 11" descr="frustrac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67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 smtClean="0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1866219" y="1485900"/>
            <a:ext cx="5379172" cy="227754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200" dirty="0">
                <a:solidFill>
                  <a:srgbClr val="FFFF00"/>
                </a:solidFill>
                <a:cs typeface="+mn-cs"/>
              </a:rPr>
              <a:t>REGLA</a:t>
            </a:r>
          </a:p>
        </p:txBody>
      </p:sp>
    </p:spTree>
    <p:extLst>
      <p:ext uri="{BB962C8B-B14F-4D97-AF65-F5344CB8AC3E}">
        <p14:creationId xmlns:p14="http://schemas.microsoft.com/office/powerpoint/2010/main" val="15523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43242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7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7700" u="sng" dirty="0">
                <a:solidFill>
                  <a:srgbClr val="FF0000"/>
                </a:solidFill>
                <a:latin typeface="Arial Black"/>
                <a:cs typeface="Arial Black"/>
              </a:rPr>
              <a:t> 1</a:t>
            </a:r>
            <a:r>
              <a:rPr lang="en-US" sz="77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6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siempre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4432637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6000" b="1" dirty="0" smtClean="0"/>
              <a:t>“b</a:t>
            </a:r>
            <a:r>
              <a:rPr lang="en-US" sz="6000" b="1" dirty="0"/>
              <a:t>, d, </a:t>
            </a:r>
            <a:r>
              <a:rPr lang="en-US" sz="6000" b="1" dirty="0" smtClean="0"/>
              <a:t>g”</a:t>
            </a:r>
            <a:endParaRPr lang="en-US" sz="60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304800" y="3162300"/>
            <a:ext cx="2286000" cy="1143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dirty="0" smtClean="0">
                <a:solidFill>
                  <a:schemeClr val="bg1"/>
                </a:solidFill>
              </a:rPr>
              <a:t>casi</a:t>
            </a:r>
            <a:endParaRPr lang="es-ES_tradnl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6750" y="2354401"/>
            <a:ext cx="33718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</a:rPr>
              <a:t>l</a:t>
            </a:r>
            <a:r>
              <a:rPr lang="pt-PT" sz="4000" dirty="0" smtClean="0">
                <a:latin typeface="Palatino" charset="0"/>
                <a:cs typeface="+mn-cs"/>
              </a:rPr>
              <a:t>o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smtClean="0">
                <a:latin typeface="Palatino" charset="0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pi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4000" dirty="0" err="1" smtClean="0">
                <a:latin typeface="Palatino" charset="0"/>
                <a:cs typeface="+mn-cs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err="1" smtClean="0">
                <a:latin typeface="Palatino" charset="0"/>
                <a:cs typeface="+mn-cs"/>
              </a:rPr>
              <a:t>rón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di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smtClean="0">
                <a:latin typeface="Palatino" charset="0"/>
                <a:cs typeface="+mn-cs"/>
              </a:rPr>
              <a:t>o </a:t>
            </a:r>
            <a:endParaRPr lang="pt-PT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pa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4000" dirty="0" smtClean="0">
                <a:latin typeface="Palatino" charset="0"/>
                <a:cs typeface="+mn-cs"/>
              </a:rPr>
              <a:t>o</a:t>
            </a:r>
            <a:endParaRPr lang="en-US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2289" y="30861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41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30887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8800" u="sng" dirty="0">
                <a:solidFill>
                  <a:srgbClr val="FF0000"/>
                </a:solidFill>
                <a:latin typeface="Arial Black"/>
                <a:cs typeface="Arial Black"/>
              </a:rPr>
              <a:t> 2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0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también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para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"v"</a:t>
            </a:r>
            <a:endParaRPr lang="en-US" sz="88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684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6704"/>
            <a:ext cx="9143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 dirty="0" err="1" smtClean="0"/>
              <a:t>Observad</a:t>
            </a:r>
            <a:r>
              <a:rPr lang="en-US" sz="6600" b="1" dirty="0" smtClean="0"/>
              <a:t>…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323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2430601"/>
            <a:ext cx="64008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4000" dirty="0" smtClean="0">
                <a:latin typeface="Palatino" charset="0"/>
                <a:cs typeface="+mn-cs"/>
              </a:rPr>
              <a:t>a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i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err="1" smtClean="0">
                <a:latin typeface="Palatino" charset="0"/>
                <a:cs typeface="+mn-cs"/>
              </a:rPr>
              <a:t>a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sua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e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La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urro</a:t>
            </a:r>
            <a:r>
              <a:rPr lang="pt-PT" sz="4000" dirty="0" smtClean="0">
                <a:latin typeface="Palatino" charset="0"/>
                <a:cs typeface="+mn-cs"/>
              </a:rPr>
              <a:t>)</a:t>
            </a:r>
            <a:endParaRPr lang="es-CR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La</a:t>
            </a:r>
            <a:r>
              <a:rPr lang="pt-PT" sz="4000" dirty="0">
                <a:latin typeface="Palatino" charset="0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aca) </a:t>
            </a:r>
            <a:endParaRPr lang="pt-PT" sz="4000" dirty="0" smtClean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0" y="2600861"/>
            <a:ext cx="4909016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"v" = "b"</a:t>
            </a:r>
          </a:p>
        </p:txBody>
      </p:sp>
    </p:spTree>
    <p:extLst>
      <p:ext uri="{BB962C8B-B14F-4D97-AF65-F5344CB8AC3E}">
        <p14:creationId xmlns:p14="http://schemas.microsoft.com/office/powerpoint/2010/main" val="25812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2354401"/>
            <a:ext cx="379094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857250" indent="-85725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</a:rPr>
              <a:t>so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smtClean="0">
                <a:latin typeface="Palatino" charset="0"/>
              </a:rPr>
              <a:t>a 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</a:rPr>
              <a:t>ha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err="1" smtClean="0">
                <a:latin typeface="Palatino" charset="0"/>
              </a:rPr>
              <a:t>o</a:t>
            </a:r>
            <a:r>
              <a:rPr lang="pt-PT" sz="4000" dirty="0" smtClean="0">
                <a:latin typeface="Palatino" charset="0"/>
              </a:rPr>
              <a:t> </a:t>
            </a:r>
            <a:r>
              <a:rPr lang="pt-PT" sz="4000" dirty="0">
                <a:latin typeface="Palatino" charset="0"/>
              </a:rPr>
              <a:t>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</a:rPr>
              <a:t>pa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 smtClean="0">
                <a:latin typeface="Palatino" charset="0"/>
              </a:rPr>
              <a:t>o</a:t>
            </a:r>
            <a:endParaRPr lang="es-ES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tra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n-US" sz="4000" dirty="0">
              <a:latin typeface="Palatino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883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[i]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8307" y="2324100"/>
            <a:ext cx="21210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pa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o 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sua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e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cue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a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ios</a:t>
            </a:r>
            <a:endParaRPr lang="en-US" sz="4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6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0050" y="2354401"/>
            <a:ext cx="34099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na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cui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o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mie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o</a:t>
            </a:r>
            <a:r>
              <a:rPr lang="es-ES" sz="4000" b="1" dirty="0">
                <a:latin typeface="Palatino" charset="0"/>
                <a:cs typeface="+mn-cs"/>
              </a:rPr>
              <a:t>	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su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ar</a:t>
            </a:r>
            <a:r>
              <a:rPr lang="es-ES" sz="4000" b="1" dirty="0">
                <a:latin typeface="Palatino" charset="0"/>
                <a:cs typeface="+mn-cs"/>
              </a:rPr>
              <a:t>	</a:t>
            </a: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la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rón</a:t>
            </a:r>
            <a:endParaRPr lang="en-US" sz="4000" b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FFFFFF"/>
                </a:solidFill>
              </a:rPr>
              <a:t>Una</a:t>
            </a:r>
            <a:r>
              <a:rPr lang="en-US" sz="6600" dirty="0" smtClean="0">
                <a:solidFill>
                  <a:srgbClr val="FFFFFF"/>
                </a:solidFill>
              </a:rPr>
              <a:t> nota </a:t>
            </a:r>
            <a:r>
              <a:rPr lang="en-US" sz="6600" dirty="0" err="1" smtClean="0">
                <a:solidFill>
                  <a:srgbClr val="FFFFFF"/>
                </a:solidFill>
              </a:rPr>
              <a:t>acerca</a:t>
            </a:r>
            <a:r>
              <a:rPr lang="en-US" sz="6600" dirty="0" smtClean="0">
                <a:solidFill>
                  <a:srgbClr val="FFFFFF"/>
                </a:solidFill>
              </a:rPr>
              <a:t> de la “d”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 smtClean="0"/>
              <a:t>inglés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alveolar.</a:t>
            </a:r>
            <a:endParaRPr lang="en-US" sz="5000" dirty="0"/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58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Una</a:t>
            </a:r>
            <a:r>
              <a:rPr lang="en-US" sz="6600" dirty="0" smtClean="0"/>
              <a:t> nota </a:t>
            </a:r>
            <a:r>
              <a:rPr lang="en-US" sz="6600" dirty="0" err="1" smtClean="0"/>
              <a:t>acerca</a:t>
            </a:r>
            <a:r>
              <a:rPr lang="en-US" sz="6600" dirty="0" smtClean="0"/>
              <a:t> de la “d”</a:t>
            </a:r>
            <a:endParaRPr lang="en-US" sz="6600" dirty="0"/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/>
              <a:t>e</a:t>
            </a:r>
            <a:r>
              <a:rPr lang="en-US" sz="5000" dirty="0" err="1" smtClean="0"/>
              <a:t>spañol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</a:t>
            </a:r>
            <a:r>
              <a:rPr lang="en-US" sz="5000" b="1" u="sng" dirty="0" smtClean="0">
                <a:solidFill>
                  <a:srgbClr val="FF0000"/>
                </a:solidFill>
              </a:rPr>
              <a:t>dental</a:t>
            </a:r>
            <a:r>
              <a:rPr lang="en-US" sz="5000" dirty="0" smtClean="0"/>
              <a:t>.</a:t>
            </a:r>
            <a:endParaRPr lang="en-US" sz="5000" dirty="0"/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Compara</a:t>
            </a:r>
            <a:r>
              <a:rPr lang="en-US" sz="6600" dirty="0" smtClean="0"/>
              <a:t>…</a:t>
            </a:r>
            <a:endParaRPr lang="en-US" sz="6600" dirty="0"/>
          </a:p>
        </p:txBody>
      </p:sp>
      <p:pic>
        <p:nvPicPr>
          <p:cNvPr id="3" name="Picture 2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14500"/>
            <a:ext cx="4495800" cy="3161652"/>
          </a:xfrm>
          <a:prstGeom prst="rect">
            <a:avLst/>
          </a:prstGeom>
        </p:spPr>
      </p:pic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0700"/>
            <a:ext cx="4211130" cy="300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3394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5932994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6156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7835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1266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15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77570" y="2354401"/>
            <a:ext cx="65710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es </a:t>
            </a:r>
            <a:r>
              <a:rPr lang="es-ES" sz="5000" dirty="0">
                <a:latin typeface="Palatino" charset="0"/>
                <a:cs typeface="+mn-cs"/>
              </a:rPr>
              <a:t>mi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o	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no tiene 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5000" dirty="0" smtClean="0">
                <a:latin typeface="Palatino" charset="0"/>
                <a:cs typeface="+mn-cs"/>
              </a:rPr>
              <a:t>anas</a:t>
            </a:r>
            <a:r>
              <a:rPr lang="es-ES" sz="5000" dirty="0">
                <a:latin typeface="Palatino" charset="0"/>
                <a:cs typeface="+mn-cs"/>
              </a:rPr>
              <a:t>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ha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 smtClean="0">
                <a:latin typeface="Palatino" charset="0"/>
                <a:cs typeface="+mn-cs"/>
              </a:rPr>
              <a:t>la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uste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¿</a:t>
            </a:r>
            <a:r>
              <a:rPr lang="es-ES" sz="5000" dirty="0">
                <a:latin typeface="Palatino" charset="0"/>
                <a:cs typeface="+mn-cs"/>
              </a:rPr>
              <a:t>quién 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ló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mí? </a:t>
            </a:r>
            <a:endParaRPr lang="en-US" sz="5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5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0" y="1028700"/>
            <a:ext cx="3570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6600" b="1">
                <a:latin typeface="Palatino" charset="0"/>
                <a:cs typeface="+mn-cs"/>
              </a:rPr>
              <a:t>Y dijo</a:t>
            </a:r>
            <a:r>
              <a:rPr lang="es-ES" sz="6600">
                <a:latin typeface="Palatino" charset="0"/>
                <a:cs typeface="+mn-cs"/>
              </a:rPr>
              <a:t> …</a:t>
            </a:r>
            <a:endParaRPr lang="en-US" sz="6600">
              <a:latin typeface="Palatino" charset="0"/>
              <a:cs typeface="+mn-cs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105150" y="3060699"/>
            <a:ext cx="2743200" cy="1219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[e]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30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" y="952500"/>
            <a:ext cx="5154930" cy="478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000" b="1" dirty="0">
                <a:latin typeface="Palatino" charset="0"/>
                <a:cs typeface="+mn-cs"/>
              </a:rPr>
              <a:t>Y dijo</a:t>
            </a:r>
            <a:r>
              <a:rPr lang="es-ES" sz="3000" dirty="0">
                <a:latin typeface="Palatino" charset="0"/>
                <a:cs typeface="+mn-cs"/>
              </a:rPr>
              <a:t> …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1.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 smtClean="0">
                <a:latin typeface="Palatino" charset="0"/>
                <a:cs typeface="+mn-cs"/>
              </a:rPr>
              <a:t>ato.</a:t>
            </a:r>
            <a:r>
              <a:rPr lang="es-ES" sz="3600" dirty="0">
                <a:latin typeface="Palatino" charset="0"/>
                <a:cs typeface="+mn-cs"/>
              </a:rPr>
              <a:t>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2.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racias.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3.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anamos el parti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4.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í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aselo a 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dirty="0">
                <a:latin typeface="Palatino" charset="0"/>
                <a:cs typeface="+mn-cs"/>
              </a:rPr>
              <a:t>erónica.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5.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dirty="0">
                <a:latin typeface="Palatino" charset="0"/>
                <a:cs typeface="+mn-cs"/>
              </a:rPr>
              <a:t>¿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ailamos?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6. </a:t>
            </a:r>
            <a:r>
              <a:rPr lang="es-ES" sz="3600" dirty="0">
                <a:solidFill>
                  <a:srgbClr val="0000FF"/>
                </a:solidFill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é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elo to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0" y="1409700"/>
            <a:ext cx="2667000" cy="1200329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>
                <a:solidFill>
                  <a:schemeClr val="bg1"/>
                </a:solidFill>
                <a:latin typeface="Rockwell Extra Bold" charset="0"/>
                <a:cs typeface="+mn-cs"/>
              </a:rPr>
              <a:t>siempre suave</a:t>
            </a:r>
          </a:p>
        </p:txBody>
      </p:sp>
    </p:spTree>
    <p:extLst>
      <p:ext uri="{BB962C8B-B14F-4D97-AF65-F5344CB8AC3E}">
        <p14:creationId xmlns:p14="http://schemas.microsoft.com/office/powerpoint/2010/main" val="18141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1"/>
            <a:ext cx="9144000" cy="1107996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s-ES" sz="4000" b="1" i="1">
                <a:solidFill>
                  <a:srgbClr val="0000FF"/>
                </a:solidFill>
                <a:latin typeface="Palatino" charset="0"/>
                <a:cs typeface="+mn-cs"/>
              </a:rPr>
              <a:t>Volverán las oscuras golondrinas</a:t>
            </a:r>
            <a:endParaRPr lang="en-US" sz="4000" b="1" i="1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261050"/>
            <a:ext cx="91440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lvl="4" algn="ctr">
              <a:defRPr/>
            </a:pPr>
            <a:r>
              <a:rPr lang="es-ES" sz="3600" b="1" i="1" dirty="0" smtClean="0">
                <a:latin typeface="Palatino" charset="0"/>
                <a:cs typeface="+mn-cs"/>
              </a:rPr>
              <a:t> </a:t>
            </a:r>
            <a:r>
              <a:rPr lang="es-ES" sz="3000" b="1" i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 smtClean="0">
                <a:latin typeface="Palatino" charset="0"/>
                <a:cs typeface="+mn-cs"/>
              </a:rPr>
              <a:t>ol</a:t>
            </a:r>
            <a:r>
              <a:rPr lang="es-ES" sz="3000" b="1" i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 smtClean="0">
                <a:latin typeface="Palatino" charset="0"/>
                <a:cs typeface="+mn-cs"/>
              </a:rPr>
              <a:t>erán </a:t>
            </a:r>
            <a:r>
              <a:rPr lang="es-ES" sz="3000" b="1" i="1" dirty="0">
                <a:latin typeface="Palatino" charset="0"/>
                <a:cs typeface="+mn-cs"/>
              </a:rPr>
              <a:t>las oscuras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olondrinas</a:t>
            </a:r>
            <a:r>
              <a:rPr lang="es-CR" sz="3000" b="1" i="1" dirty="0">
                <a:latin typeface="Palatino" charset="0"/>
                <a:cs typeface="+mn-cs"/>
              </a:rPr>
              <a:t> </a:t>
            </a:r>
            <a:br>
              <a:rPr lang="es-CR" sz="3000" b="1" i="1" dirty="0">
                <a:latin typeface="Palatino" charset="0"/>
                <a:cs typeface="+mn-cs"/>
              </a:rPr>
            </a:b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en tu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alcón sus ni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os a col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y otra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ez con el ala a sus cristales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ju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ando llamarán.</a:t>
            </a:r>
          </a:p>
          <a:p>
            <a:pPr algn="ctr">
              <a:defRPr/>
            </a:pPr>
            <a:endParaRPr lang="es-ES" sz="3000" b="1" i="1" dirty="0">
              <a:latin typeface="Palatino" charset="0"/>
              <a:cs typeface="+mn-cs"/>
            </a:endParaRP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Pero aquellas que el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uelo refrena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an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tu hermosura y mi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icha al contemplar,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aquellas que aprendieron nuestros nombres,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ésas... ¡no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erán</a:t>
            </a:r>
            <a:r>
              <a:rPr lang="es-ES" sz="3000" b="1" i="1" dirty="0" smtClean="0">
                <a:latin typeface="Palatino" charset="0"/>
                <a:cs typeface="+mn-cs"/>
              </a:rPr>
              <a:t>!</a:t>
            </a:r>
            <a:endParaRPr lang="es-ES" sz="3000" b="1" i="1" dirty="0">
              <a:latin typeface="Palatino" charset="0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62800" y="5372100"/>
            <a:ext cx="18933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1200" b="1" i="1" dirty="0">
                <a:latin typeface="Palatino" charset="0"/>
                <a:cs typeface="+mn-cs"/>
              </a:rPr>
              <a:t>Gustavo Adolfo Bécquer</a:t>
            </a:r>
            <a:endParaRPr lang="en-US" sz="1200" b="1" i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5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26583" y="2324100"/>
            <a:ext cx="378821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ten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err="1" smtClean="0">
                <a:latin typeface="Palatino" charset="0"/>
                <a:cs typeface="+mn-cs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tan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smtClean="0">
                <a:latin typeface="Palatino" charset="0"/>
                <a:cs typeface="+mn-cs"/>
              </a:rPr>
              <a:t>o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an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smtClean="0">
                <a:latin typeface="Palatino" charset="0"/>
                <a:cs typeface="+mn-cs"/>
              </a:rPr>
              <a:t>o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on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smtClean="0">
                <a:latin typeface="Palatino" charset="0"/>
                <a:cs typeface="+mn-cs"/>
              </a:rPr>
              <a:t>a</a:t>
            </a:r>
            <a:endParaRPr lang="es-ES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am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os</a:t>
            </a:r>
            <a:r>
              <a:rPr lang="es-ES" sz="4000" dirty="0">
                <a:latin typeface="Palatino" charset="0"/>
                <a:cs typeface="+mn-cs"/>
              </a:rPr>
              <a:t>, </a:t>
            </a:r>
            <a:r>
              <a:rPr lang="es-ES" sz="4000" dirty="0" smtClean="0">
                <a:latin typeface="Palatino" charset="0"/>
                <a:cs typeface="+mn-cs"/>
              </a:rPr>
              <a:t>en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err="1" smtClean="0">
                <a:latin typeface="Palatino" charset="0"/>
                <a:cs typeface="+mn-cs"/>
              </a:rPr>
              <a:t>ío</a:t>
            </a:r>
            <a:endParaRPr lang="en-US" sz="6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953000" y="2400300"/>
            <a:ext cx="3663182" cy="1107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[b</a:t>
            </a:r>
            <a:r>
              <a:rPr lang="en-US" sz="6600" dirty="0" smtClean="0">
                <a:solidFill>
                  <a:srgbClr val="FFFF00"/>
                </a:solidFill>
                <a:latin typeface="Arial Black"/>
                <a:cs typeface="+mn-cs"/>
              </a:rPr>
              <a:t>, d, g</a:t>
            </a: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80307" y="4223095"/>
            <a:ext cx="2008567" cy="110799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err="1">
                <a:solidFill>
                  <a:srgbClr val="FFFF00"/>
                </a:solidFill>
                <a:cs typeface="+mn-cs"/>
              </a:rPr>
              <a:t>duro</a:t>
            </a:r>
            <a:endParaRPr lang="en-US" sz="6600" b="1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10200" y="3619500"/>
            <a:ext cx="25528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cs typeface="+mn-cs"/>
              </a:rPr>
              <a:t>Símbolos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fonéticos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4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5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Segunda parte</a:t>
            </a:r>
            <a:endParaRPr lang="es-ES_tradnl" sz="66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385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</p:spTree>
    <p:extLst>
      <p:ext uri="{BB962C8B-B14F-4D97-AF65-F5344CB8AC3E}">
        <p14:creationId xmlns:p14="http://schemas.microsoft.com/office/powerpoint/2010/main" val="235625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80076"/>
              </p:ext>
            </p:extLst>
          </p:nvPr>
        </p:nvGraphicFramePr>
        <p:xfrm>
          <a:off x="1752600" y="4953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[s]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 smtClean="0"/>
                        <a:t>“s”</a:t>
                      </a:r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[z]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828676" y="10744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828676" y="18364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fundi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67100"/>
            <a:ext cx="2438400" cy="2023508"/>
          </a:xfrm>
          <a:prstGeom prst="rect">
            <a:avLst/>
          </a:prstGeom>
        </p:spPr>
      </p:pic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905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955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8" name="Frame 7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" name="Picture 9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pre</a:t>
            </a:r>
            <a:r>
              <a:rPr lang="en-US" sz="6600" dirty="0" err="1" smtClean="0">
                <a:solidFill>
                  <a:srgbClr val="FF0000"/>
                </a:solidFill>
              </a:rPr>
              <a:t>s</a:t>
            </a:r>
            <a:r>
              <a:rPr lang="en-US" sz="6600" dirty="0" err="1" smtClean="0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smtClean="0"/>
              <a:t>ca</a:t>
            </a:r>
            <a:r>
              <a:rPr lang="en-US" sz="6600" dirty="0" smtClean="0">
                <a:solidFill>
                  <a:srgbClr val="FF0000"/>
                </a:solidFill>
              </a:rPr>
              <a:t>s</a:t>
            </a:r>
            <a:r>
              <a:rPr lang="en-US" sz="6600" dirty="0" smtClean="0"/>
              <a:t>ual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ón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86400" y="4457700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onable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[a]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39904" y="4511070"/>
            <a:ext cx="541045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500" dirty="0" smtClean="0"/>
              <a:t>¿</a:t>
            </a:r>
            <a:r>
              <a:rPr lang="en-US" sz="4500" dirty="0" err="1" smtClean="0"/>
              <a:t>Quiere</a:t>
            </a:r>
            <a:r>
              <a:rPr lang="en-US" sz="4500" dirty="0" err="1" smtClean="0">
                <a:solidFill>
                  <a:srgbClr val="FF0000"/>
                </a:solidFill>
              </a:rPr>
              <a:t>s</a:t>
            </a:r>
            <a:r>
              <a:rPr lang="en-US" sz="4500" dirty="0" smtClean="0"/>
              <a:t> </a:t>
            </a:r>
            <a:r>
              <a:rPr lang="en-US" sz="4500" dirty="0" err="1" smtClean="0"/>
              <a:t>té</a:t>
            </a:r>
            <a:r>
              <a:rPr lang="en-US" sz="4500" dirty="0" smtClean="0"/>
              <a:t>? ¡H</a:t>
            </a:r>
            <a:r>
              <a:rPr lang="es-ES" sz="4500" dirty="0" smtClean="0"/>
              <a:t>á</a:t>
            </a:r>
            <a:r>
              <a:rPr lang="en-US" sz="4500" dirty="0" err="1" smtClean="0">
                <a:solidFill>
                  <a:srgbClr val="FF0000"/>
                </a:solidFill>
              </a:rPr>
              <a:t>z</a:t>
            </a:r>
            <a:r>
              <a:rPr lang="en-US" sz="4500" dirty="0" err="1" smtClean="0"/>
              <a:t>telo</a:t>
            </a:r>
            <a:r>
              <a:rPr lang="en-US" sz="4500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“z”</a:t>
            </a:r>
            <a:endParaRPr lang="es-ES_tradnl" sz="6600" dirty="0"/>
          </a:p>
        </p:txBody>
      </p:sp>
      <p:sp>
        <p:nvSpPr>
          <p:cNvPr id="7" name="&quot;No&quot; Symbol 6"/>
          <p:cNvSpPr/>
          <p:nvPr/>
        </p:nvSpPr>
        <p:spPr bwMode="auto">
          <a:xfrm>
            <a:off x="3810000" y="2019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" descr="images-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3654"/>
          <a:stretch/>
        </p:blipFill>
        <p:spPr bwMode="auto">
          <a:xfrm>
            <a:off x="76200" y="1638300"/>
            <a:ext cx="2362200" cy="238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578093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9741" y="2354401"/>
            <a:ext cx="2663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¡</a:t>
            </a:r>
            <a:r>
              <a:rPr lang="en-US" sz="4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h</a:t>
            </a:r>
            <a:r>
              <a:rPr lang="es-ES" sz="4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á</a:t>
            </a:r>
            <a:r>
              <a:rPr lang="en-US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telo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!</a:t>
            </a: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4000" dirty="0">
              <a:latin typeface="Palatino" charset="0"/>
              <a:cs typeface="+mn-cs"/>
            </a:endParaRPr>
          </a:p>
        </p:txBody>
      </p:sp>
      <p:pic>
        <p:nvPicPr>
          <p:cNvPr id="5" name="Picture 4" descr="rattlesnake_striking.im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724400" y="2485437"/>
            <a:ext cx="3996838" cy="28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41562" y="2975908"/>
            <a:ext cx="289223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pic>
        <p:nvPicPr>
          <p:cNvPr id="6" name="Picture 5" descr="rattlesnake_thum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628900"/>
            <a:ext cx="2746022" cy="27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 smtClean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 smtClean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smtClean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</a:p>
          <a:p>
            <a:pPr>
              <a:defRPr/>
            </a:pP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000" b="1" dirty="0" err="1" smtClean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b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  <a:endParaRPr lang="en-US" sz="5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8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sc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</a:p>
          <a:p>
            <a:pPr>
              <a:defRPr/>
            </a:pP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  <a:endParaRPr lang="en-US" sz="5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5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 smtClean="0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62100"/>
            <a:ext cx="83058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Hay que evitar la </a:t>
            </a:r>
            <a:r>
              <a:rPr lang="es-ES_tradnl" sz="3000" dirty="0" err="1" smtClean="0"/>
              <a:t>schwa</a:t>
            </a:r>
            <a:r>
              <a:rPr lang="es-ES_tradnl" sz="3000" dirty="0" smtClean="0"/>
              <a:t> /</a:t>
            </a:r>
            <a:r>
              <a:rPr lang="en-US" sz="3000" dirty="0" err="1" smtClean="0"/>
              <a:t>ə</a:t>
            </a:r>
            <a:r>
              <a:rPr lang="en-US" sz="3000" dirty="0" smtClean="0"/>
              <a:t>/</a:t>
            </a:r>
            <a:endParaRPr lang="es-ES_tradnl" sz="30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“s” es suave (como la serpiente)</a:t>
            </a:r>
            <a:endParaRPr lang="es-ES_tradnl" sz="3000" dirty="0"/>
          </a:p>
        </p:txBody>
      </p:sp>
    </p:spTree>
    <p:extLst>
      <p:ext uri="{BB962C8B-B14F-4D97-AF65-F5344CB8AC3E}">
        <p14:creationId xmlns:p14="http://schemas.microsoft.com/office/powerpoint/2010/main" val="38370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6562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¡</a:t>
            </a:r>
            <a:r>
              <a:rPr lang="en-US" sz="6600" dirty="0" err="1" smtClean="0"/>
              <a:t>Practicad</a:t>
            </a:r>
            <a:r>
              <a:rPr lang="en-US" sz="6600" dirty="0" smtClean="0"/>
              <a:t> en casa!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67784" y="2324100"/>
            <a:ext cx="7143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/>
              <a:t>http://</a:t>
            </a:r>
            <a:r>
              <a:rPr lang="en-US" sz="3000" dirty="0" err="1"/>
              <a:t>www.seeingspeech.ac.uk</a:t>
            </a:r>
            <a:r>
              <a:rPr lang="en-US" sz="3000" dirty="0"/>
              <a:t>/</a:t>
            </a:r>
            <a:r>
              <a:rPr lang="en-US" sz="3000" dirty="0" err="1"/>
              <a:t>ipachart</a:t>
            </a:r>
            <a:r>
              <a:rPr lang="en-US" sz="3000" dirty="0" smtClean="0"/>
              <a:t>/</a:t>
            </a:r>
            <a:endParaRPr lang="en-US" sz="30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 smtClean="0"/>
              <a:t>Schwegler</a:t>
            </a:r>
            <a:r>
              <a:rPr lang="es-ES_tradnl" sz="2000" dirty="0" smtClean="0"/>
              <a:t>, A. (2013). Clínica de pronunciación. </a:t>
            </a:r>
            <a:r>
              <a:rPr lang="es-ES_tradnl" sz="2000" dirty="0" err="1" smtClean="0"/>
              <a:t>Middlebury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College</a:t>
            </a:r>
            <a:r>
              <a:rPr lang="es-ES_tradnl" sz="2000" dirty="0" smtClean="0"/>
              <a:t>.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2405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[o]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[u]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741</Words>
  <Application>Microsoft Macintosh PowerPoint</Application>
  <PresentationFormat>On-screen Show (16:10)</PresentationFormat>
  <Paragraphs>327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0" baseType="lpstr">
      <vt:lpstr>Arial Black</vt:lpstr>
      <vt:lpstr>Candara</vt:lpstr>
      <vt:lpstr>Century Gothic</vt:lpstr>
      <vt:lpstr>ＭＳ Ｐゴシック</vt:lpstr>
      <vt:lpstr>Palatino</vt:lpstr>
      <vt:lpstr>Rockwell Extra Bold</vt:lpstr>
      <vt:lpstr>SILDoulos IPA93</vt:lpstr>
      <vt:lpstr>Times</vt:lpstr>
      <vt:lpstr>メイリオ</vt:lpstr>
      <vt:lpstr>Arial</vt:lpstr>
      <vt:lpstr>Books 16x9</vt:lpstr>
      <vt:lpstr>Clínica de pronunciación:  Sesión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2018-07-18T19:12:42Z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